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70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87B289-D8B6-4BC9-8CCB-0BA0E9AA1424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68EAAD0-3EAD-4F27-A207-D15872F8BD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ipo.tu-bryansk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iipo.tu-bryansk.ru/pub/Azarchenkov/Informatika/DnevnoeOtdelenie/Semestr_1/RGR/eTD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Дипломное проектирование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Направление подготовки 010500 – «Математическое обеспечение и администрирование информационных систем»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59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Демонстрация 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Мобильное приложение</a:t>
            </a:r>
            <a:endParaRPr lang="ru-RU" sz="3200" b="1" dirty="0"/>
          </a:p>
          <a:p>
            <a:pPr lvl="1"/>
            <a:r>
              <a:rPr lang="ru-RU" sz="2800" dirty="0" smtClean="0"/>
              <a:t>Комиссии должно </a:t>
            </a:r>
            <a:r>
              <a:rPr lang="ru-RU" sz="2800" dirty="0"/>
              <a:t>быть предоставлено </a:t>
            </a:r>
            <a:r>
              <a:rPr lang="ru-RU" sz="2800" dirty="0" smtClean="0"/>
              <a:t>устройство </a:t>
            </a:r>
            <a:r>
              <a:rPr lang="ru-RU" sz="2800" dirty="0"/>
              <a:t>с установленным </a:t>
            </a:r>
            <a:r>
              <a:rPr lang="ru-RU" sz="2800" dirty="0" smtClean="0"/>
              <a:t>приложением.</a:t>
            </a:r>
            <a:endParaRPr lang="ru-RU" sz="2800" dirty="0"/>
          </a:p>
          <a:p>
            <a:pPr lvl="1"/>
            <a:r>
              <a:rPr lang="ru-RU" sz="2800" dirty="0" smtClean="0"/>
              <a:t>*</a:t>
            </a:r>
            <a:r>
              <a:rPr lang="ru-RU" sz="2800" dirty="0"/>
              <a:t>Публикация </a:t>
            </a:r>
            <a:r>
              <a:rPr lang="ru-RU" sz="2800" dirty="0" smtClean="0"/>
              <a:t>(</a:t>
            </a:r>
            <a:r>
              <a:rPr lang="ru-RU" sz="2800" dirty="0" err="1" smtClean="0"/>
              <a:t>GooglePlay</a:t>
            </a:r>
            <a:r>
              <a:rPr lang="ru-RU" sz="2800" dirty="0" smtClean="0"/>
              <a:t>, </a:t>
            </a:r>
            <a:r>
              <a:rPr lang="ru-RU" sz="2800" dirty="0" err="1" smtClean="0"/>
              <a:t>AppStore</a:t>
            </a:r>
            <a:r>
              <a:rPr lang="ru-RU" sz="2800" dirty="0" smtClean="0"/>
              <a:t>, ...)</a:t>
            </a:r>
            <a:endParaRPr lang="ru-RU" sz="2800" dirty="0"/>
          </a:p>
          <a:p>
            <a:r>
              <a:rPr lang="ru-RU" sz="3200" b="1" dirty="0" smtClean="0"/>
              <a:t>Веб-приложение</a:t>
            </a:r>
            <a:endParaRPr lang="ru-RU" sz="3200" b="1" dirty="0"/>
          </a:p>
          <a:p>
            <a:pPr lvl="1"/>
            <a:r>
              <a:rPr lang="ru-RU" sz="2800" dirty="0" smtClean="0"/>
              <a:t>демонстрация с </a:t>
            </a:r>
            <a:r>
              <a:rPr lang="ru-RU" sz="2800" dirty="0"/>
              <a:t>хостинга</a:t>
            </a:r>
          </a:p>
          <a:p>
            <a:r>
              <a:rPr lang="ru-RU" sz="3200" b="1" dirty="0" smtClean="0"/>
              <a:t>Особый тип приложения</a:t>
            </a:r>
            <a:endParaRPr lang="ru-RU" sz="3200" b="1" dirty="0"/>
          </a:p>
          <a:p>
            <a:pPr lvl="1"/>
            <a:r>
              <a:rPr lang="ru-RU" sz="2800" dirty="0" smtClean="0"/>
              <a:t>демонстрация </a:t>
            </a:r>
            <a:r>
              <a:rPr lang="ru-RU" sz="2800" dirty="0"/>
              <a:t>через </a:t>
            </a:r>
            <a:r>
              <a:rPr lang="ru-RU" sz="2800" dirty="0" err="1" smtClean="0"/>
              <a:t>TeamViewer</a:t>
            </a:r>
            <a:endParaRPr lang="ru-RU" sz="28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9603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Глобальные </a:t>
            </a:r>
            <a:r>
              <a:rPr lang="ru-RU" b="1" dirty="0" smtClean="0"/>
              <a:t>ошибки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b="1" dirty="0"/>
              <a:t>Произвольное оформление записки </a:t>
            </a:r>
            <a:r>
              <a:rPr lang="ru-RU" sz="3200" b="1" dirty="0" smtClean="0"/>
              <a:t>(</a:t>
            </a:r>
            <a:r>
              <a:rPr lang="ru-RU" sz="3200" b="1" dirty="0"/>
              <a:t>особенно на ранних стадиях). </a:t>
            </a:r>
          </a:p>
          <a:p>
            <a:r>
              <a:rPr lang="ru-RU" sz="3200" b="1" dirty="0" smtClean="0"/>
              <a:t>Рисунки отсканированные/плохого качества</a:t>
            </a:r>
            <a:r>
              <a:rPr lang="ru-RU" sz="3200" b="1" dirty="0"/>
              <a:t>.</a:t>
            </a:r>
          </a:p>
          <a:p>
            <a:r>
              <a:rPr lang="ru-RU" sz="3200" b="1" dirty="0" smtClean="0"/>
              <a:t>Наличие </a:t>
            </a:r>
            <a:r>
              <a:rPr lang="ru-RU" sz="3200" b="1" dirty="0"/>
              <a:t>в тексте чужой темы и явно </a:t>
            </a:r>
            <a:r>
              <a:rPr lang="ru-RU" sz="3200" b="1" dirty="0" smtClean="0"/>
              <a:t>неподходящих </a:t>
            </a:r>
            <a:r>
              <a:rPr lang="ru-RU" sz="3200" b="1" dirty="0"/>
              <a:t>кусков текста.</a:t>
            </a:r>
          </a:p>
          <a:p>
            <a:r>
              <a:rPr lang="ru-RU" sz="3200" b="1" dirty="0" smtClean="0"/>
              <a:t>Некорректные </a:t>
            </a:r>
            <a:r>
              <a:rPr lang="ru-RU" sz="3200" b="1" dirty="0"/>
              <a:t>модели. Грубые ошибки </a:t>
            </a:r>
            <a:r>
              <a:rPr lang="ru-RU" sz="3200" b="1" dirty="0" smtClean="0"/>
              <a:t>в </a:t>
            </a:r>
            <a:r>
              <a:rPr lang="ru-RU" sz="3200" b="1" dirty="0"/>
              <a:t>моделях, явные нарушения нотации.</a:t>
            </a:r>
          </a:p>
          <a:p>
            <a:r>
              <a:rPr lang="ru-RU" sz="3200" b="1" dirty="0" smtClean="0"/>
              <a:t>Английские </a:t>
            </a:r>
            <a:r>
              <a:rPr lang="ru-RU" sz="3200" b="1" dirty="0"/>
              <a:t>термины </a:t>
            </a:r>
            <a:r>
              <a:rPr lang="ru-RU" sz="3200" b="1" dirty="0" smtClean="0"/>
              <a:t>например MB/</a:t>
            </a:r>
            <a:r>
              <a:rPr lang="ru-RU" sz="3200" b="1" dirty="0" err="1" smtClean="0"/>
              <a:t>sec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2822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Все материалы брать с </a:t>
            </a:r>
            <a:r>
              <a:rPr lang="ru-RU" sz="3200" b="1" dirty="0" smtClean="0"/>
              <a:t>сайта кафедры </a:t>
            </a:r>
            <a:r>
              <a:rPr lang="ru-RU" sz="3200" b="1" dirty="0"/>
              <a:t>«</a:t>
            </a:r>
            <a:r>
              <a:rPr lang="ru-RU" sz="3200" b="1" dirty="0" err="1"/>
              <a:t>ИиПО</a:t>
            </a:r>
            <a:r>
              <a:rPr lang="ru-RU" sz="3200" b="1" dirty="0"/>
              <a:t>» </a:t>
            </a:r>
            <a:r>
              <a:rPr lang="ru-RU" sz="3200" b="1" dirty="0" smtClean="0">
                <a:hlinkClick r:id="rId2"/>
              </a:rPr>
              <a:t>http://iipo.tu-bryansk.ru/</a:t>
            </a:r>
            <a:r>
              <a:rPr lang="ru-RU" sz="3200" b="1" dirty="0" smtClean="0"/>
              <a:t>. Раздел «Учебный процесс», подраздел «Дипломное проектирование».</a:t>
            </a:r>
            <a:endParaRPr lang="ru-RU" sz="3200" b="1" dirty="0"/>
          </a:p>
          <a:p>
            <a:r>
              <a:rPr lang="ru-RU" sz="3200" b="1" dirty="0" smtClean="0"/>
              <a:t>«Набор </a:t>
            </a:r>
            <a:r>
              <a:rPr lang="ru-RU" sz="3200" b="1" dirty="0"/>
              <a:t>дипломника </a:t>
            </a:r>
            <a:r>
              <a:rPr lang="ru-RU" sz="3200" b="1" dirty="0" smtClean="0"/>
              <a:t>2015»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348138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ТИТУЛЬНЫЙ ЛИСТ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408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</a:rPr>
              <a:t>Тему работы брать из приказа!</a:t>
            </a:r>
          </a:p>
        </p:txBody>
      </p:sp>
    </p:spTree>
    <p:extLst>
      <p:ext uri="{BB962C8B-B14F-4D97-AF65-F5344CB8AC3E}">
        <p14:creationId xmlns:p14="http://schemas.microsoft.com/office/powerpoint/2010/main" val="1226150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Титульный лист, Задание, Содержание </a:t>
            </a:r>
            <a:r>
              <a:rPr lang="ru-RU" sz="3200" b="1" dirty="0" smtClean="0"/>
              <a:t>и др. входит </a:t>
            </a:r>
            <a:r>
              <a:rPr lang="ru-RU" sz="3200" b="1" dirty="0"/>
              <a:t>в </a:t>
            </a:r>
            <a:r>
              <a:rPr lang="ru-RU" sz="3200" b="1" dirty="0" smtClean="0"/>
              <a:t>«Набор дипломника». </a:t>
            </a:r>
            <a:endParaRPr lang="ru-RU" sz="3200" b="1" dirty="0"/>
          </a:p>
          <a:p>
            <a:r>
              <a:rPr lang="ru-RU" sz="3200" b="1" dirty="0"/>
              <a:t>З</a:t>
            </a:r>
            <a:r>
              <a:rPr lang="ru-RU" sz="3200" b="1" dirty="0" smtClean="0"/>
              <a:t>адание </a:t>
            </a:r>
            <a:r>
              <a:rPr lang="ru-RU" sz="3200" b="1" dirty="0"/>
              <a:t>заполняется </a:t>
            </a:r>
            <a:r>
              <a:rPr lang="ru-RU" sz="3200" b="1" dirty="0" smtClean="0"/>
              <a:t>руководителем.</a:t>
            </a:r>
            <a:endParaRPr lang="ru-RU" sz="3200" b="1" dirty="0"/>
          </a:p>
          <a:p>
            <a:r>
              <a:rPr lang="ru-RU" sz="3200" b="1" dirty="0" smtClean="0"/>
              <a:t>Не </a:t>
            </a:r>
            <a:r>
              <a:rPr lang="ru-RU" sz="3200" b="1" dirty="0"/>
              <a:t>нумеруется и в нумерацию страниц </a:t>
            </a:r>
            <a:r>
              <a:rPr lang="ru-RU" sz="3200" b="1" dirty="0" smtClean="0"/>
              <a:t>не </a:t>
            </a:r>
            <a:r>
              <a:rPr lang="ru-RU" sz="3200" b="1" dirty="0"/>
              <a:t>включается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r>
              <a:rPr lang="ru-RU" sz="3200" b="1" dirty="0"/>
              <a:t>Печатается на одном листе с двух </a:t>
            </a:r>
            <a:r>
              <a:rPr lang="ru-RU" sz="3200" b="1" dirty="0" smtClean="0"/>
              <a:t>сторон.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178584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АННОТАЦИЯ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Объем </a:t>
            </a:r>
            <a:r>
              <a:rPr lang="ru-RU" sz="3200" b="1" dirty="0" smtClean="0"/>
              <a:t>1 страница</a:t>
            </a:r>
            <a:r>
              <a:rPr lang="ru-RU" sz="3200" b="1" dirty="0"/>
              <a:t>.</a:t>
            </a:r>
          </a:p>
          <a:p>
            <a:r>
              <a:rPr lang="ru-RU" sz="3200" b="1" dirty="0" smtClean="0"/>
              <a:t>Дает </a:t>
            </a:r>
            <a:r>
              <a:rPr lang="ru-RU" sz="3200" b="1" dirty="0"/>
              <a:t>краткую характеристику работы, </a:t>
            </a:r>
            <a:r>
              <a:rPr lang="ru-RU" sz="3200" b="1" dirty="0" smtClean="0"/>
              <a:t>кратко </a:t>
            </a:r>
            <a:r>
              <a:rPr lang="ru-RU" sz="3200" b="1" dirty="0"/>
              <a:t>описывает содержание всех </a:t>
            </a:r>
            <a:r>
              <a:rPr lang="ru-RU" sz="3200" b="1" dirty="0" smtClean="0"/>
              <a:t>частей </a:t>
            </a:r>
            <a:r>
              <a:rPr lang="ru-RU" sz="3200" b="1" dirty="0"/>
              <a:t>работы. </a:t>
            </a:r>
          </a:p>
          <a:p>
            <a:r>
              <a:rPr lang="ru-RU" sz="3200" b="1" dirty="0" smtClean="0"/>
              <a:t>Не </a:t>
            </a:r>
            <a:r>
              <a:rPr lang="ru-RU" sz="3200" b="1" dirty="0"/>
              <a:t>нумеруется и в нумерацию </a:t>
            </a:r>
            <a:r>
              <a:rPr lang="ru-RU" sz="3200" b="1" dirty="0" smtClean="0"/>
              <a:t>страниц </a:t>
            </a:r>
            <a:r>
              <a:rPr lang="ru-RU" sz="3200" b="1" dirty="0"/>
              <a:t>не включается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272809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Объем </a:t>
            </a:r>
            <a:r>
              <a:rPr lang="ru-RU" sz="3200" b="1" dirty="0" smtClean="0"/>
              <a:t>1-2  страницы.</a:t>
            </a:r>
          </a:p>
          <a:p>
            <a:r>
              <a:rPr lang="ru-RU" sz="3200" b="1" dirty="0" smtClean="0"/>
              <a:t>Поясняет актуальность работы</a:t>
            </a:r>
            <a:r>
              <a:rPr lang="ru-RU" sz="3200" b="1" dirty="0"/>
              <a:t>. </a:t>
            </a:r>
          </a:p>
          <a:p>
            <a:r>
              <a:rPr lang="ru-RU" sz="3200" b="1" dirty="0" smtClean="0"/>
              <a:t>Содержит </a:t>
            </a:r>
            <a:r>
              <a:rPr lang="ru-RU" sz="3200" b="1" dirty="0"/>
              <a:t>цель и задачи работы, </a:t>
            </a:r>
            <a:r>
              <a:rPr lang="ru-RU" sz="3200" b="1" dirty="0" smtClean="0"/>
              <a:t>описание </a:t>
            </a:r>
            <a:r>
              <a:rPr lang="ru-RU" sz="3200" b="1" dirty="0"/>
              <a:t>объекта и предмета </a:t>
            </a:r>
            <a:r>
              <a:rPr lang="ru-RU" sz="3200" b="1" dirty="0" smtClean="0"/>
              <a:t>исследования </a:t>
            </a:r>
            <a:r>
              <a:rPr lang="ru-RU" sz="3200" b="1" dirty="0"/>
              <a:t>(те же, что и в конце </a:t>
            </a:r>
            <a:r>
              <a:rPr lang="ru-RU" sz="3200" b="1" dirty="0" smtClean="0"/>
              <a:t>анализа </a:t>
            </a:r>
            <a:r>
              <a:rPr lang="ru-RU" sz="3200" b="1" dirty="0"/>
              <a:t>требований). </a:t>
            </a:r>
          </a:p>
        </p:txBody>
      </p:sp>
    </p:spTree>
    <p:extLst>
      <p:ext uri="{BB962C8B-B14F-4D97-AF65-F5344CB8AC3E}">
        <p14:creationId xmlns:p14="http://schemas.microsoft.com/office/powerpoint/2010/main" val="2630300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ВВЕДЕНИЕ.</a:t>
            </a:r>
            <a:br>
              <a:rPr lang="ru-RU" b="1" dirty="0"/>
            </a:br>
            <a:r>
              <a:rPr lang="ru-RU" b="1" dirty="0"/>
              <a:t>Типовые ошибки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Введение представляет собой кусок </a:t>
            </a:r>
            <a:r>
              <a:rPr lang="ru-RU" sz="3200" b="1" dirty="0" smtClean="0"/>
              <a:t>описания </a:t>
            </a:r>
            <a:r>
              <a:rPr lang="ru-RU" sz="3200" b="1" dirty="0"/>
              <a:t>предметной области.</a:t>
            </a:r>
          </a:p>
          <a:p>
            <a:r>
              <a:rPr lang="ru-RU" sz="3200" b="1" dirty="0" smtClean="0"/>
              <a:t>Отсутствует </a:t>
            </a:r>
            <a:r>
              <a:rPr lang="ru-RU" sz="3200" b="1" dirty="0"/>
              <a:t>описание актуальности </a:t>
            </a:r>
            <a:r>
              <a:rPr lang="ru-RU" sz="3200" b="1" dirty="0" smtClean="0"/>
              <a:t>работы.</a:t>
            </a:r>
            <a:endParaRPr lang="ru-RU" sz="3200" b="1" dirty="0"/>
          </a:p>
          <a:p>
            <a:r>
              <a:rPr lang="ru-RU" sz="3200" b="1" dirty="0"/>
              <a:t>Присутствуют ссылки на литературу по </a:t>
            </a:r>
            <a:r>
              <a:rPr lang="ru-RU" sz="3200" b="1" dirty="0" smtClean="0"/>
              <a:t>предметной </a:t>
            </a:r>
            <a:r>
              <a:rPr lang="ru-RU" sz="3200" b="1" dirty="0"/>
              <a:t>области </a:t>
            </a:r>
            <a:r>
              <a:rPr lang="ru-RU" sz="3200" b="1" dirty="0" smtClean="0"/>
              <a:t>(</a:t>
            </a:r>
            <a:r>
              <a:rPr lang="ru-RU" sz="3200" b="1" dirty="0"/>
              <a:t>допустимы лишь ссылки </a:t>
            </a:r>
            <a:r>
              <a:rPr lang="ru-RU" sz="3200" b="1" dirty="0" smtClean="0"/>
              <a:t>на </a:t>
            </a:r>
            <a:r>
              <a:rPr lang="ru-RU" sz="3200" b="1" dirty="0"/>
              <a:t>статьи, подтверждающие актуальность работы</a:t>
            </a:r>
            <a:r>
              <a:rPr lang="ru-RU" sz="3200" b="1" dirty="0" smtClean="0"/>
              <a:t>).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93795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ВВЕДЕНИЕ.</a:t>
            </a:r>
            <a:br>
              <a:rPr lang="ru-RU" b="1" dirty="0"/>
            </a:br>
            <a:r>
              <a:rPr lang="ru-RU" b="1" dirty="0"/>
              <a:t>Типовые ошибки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Формулировка цели работы в виде: «Цель </a:t>
            </a:r>
            <a:r>
              <a:rPr lang="ru-RU" sz="2800" b="1" dirty="0" smtClean="0"/>
              <a:t>– разработать </a:t>
            </a:r>
            <a:r>
              <a:rPr lang="ru-RU" sz="2800" b="1" dirty="0"/>
              <a:t>автоматизированную систему ...». </a:t>
            </a:r>
            <a:r>
              <a:rPr lang="ru-RU" sz="2800" b="1" dirty="0" smtClean="0"/>
              <a:t>Цель </a:t>
            </a:r>
            <a:r>
              <a:rPr lang="ru-RU" sz="2800" b="1" dirty="0"/>
              <a:t>работы не разработать ПО (разработка ПО </a:t>
            </a:r>
            <a:r>
              <a:rPr lang="ru-RU" sz="2800" b="1" dirty="0" smtClean="0"/>
              <a:t>это </a:t>
            </a:r>
            <a:r>
              <a:rPr lang="ru-RU" sz="2800" b="1" dirty="0"/>
              <a:t>средство достижения цели), а как правило </a:t>
            </a:r>
            <a:r>
              <a:rPr lang="ru-RU" sz="2800" b="1" dirty="0" smtClean="0"/>
              <a:t>автоматизировать что-либо или </a:t>
            </a:r>
            <a:r>
              <a:rPr lang="ru-RU" sz="2800" b="1" dirty="0"/>
              <a:t>решить </a:t>
            </a:r>
            <a:r>
              <a:rPr lang="ru-RU" sz="2800" b="1" dirty="0" smtClean="0"/>
              <a:t>какие-то </a:t>
            </a:r>
            <a:r>
              <a:rPr lang="ru-RU" sz="2800" b="1" dirty="0"/>
              <a:t>проблемы. </a:t>
            </a:r>
          </a:p>
          <a:p>
            <a:r>
              <a:rPr lang="ru-RU" sz="2800" b="1" dirty="0" smtClean="0"/>
              <a:t>Перечисляются </a:t>
            </a:r>
            <a:r>
              <a:rPr lang="ru-RU" sz="2800" b="1" dirty="0"/>
              <a:t>задачи, которые должно решать </a:t>
            </a:r>
            <a:r>
              <a:rPr lang="ru-RU" sz="2800" b="1" dirty="0" smtClean="0"/>
              <a:t>разрабатываемое </a:t>
            </a:r>
            <a:r>
              <a:rPr lang="ru-RU" sz="2800" b="1" dirty="0"/>
              <a:t>ПО, вместо задач которые </a:t>
            </a:r>
            <a:r>
              <a:rPr lang="ru-RU" sz="2800" b="1" dirty="0" smtClean="0"/>
              <a:t>должны </a:t>
            </a:r>
            <a:r>
              <a:rPr lang="ru-RU" sz="2800" b="1" dirty="0"/>
              <a:t>быть решены в процессе его </a:t>
            </a:r>
            <a:r>
              <a:rPr lang="ru-RU" sz="2800" b="1" dirty="0" smtClean="0"/>
              <a:t>разработки.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63861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ДОПОЛНИТЕЛЬНЫЕ </a:t>
            </a:r>
            <a:r>
              <a:rPr lang="ru-RU" b="1" dirty="0" smtClean="0"/>
              <a:t>ЧАСТИ</a:t>
            </a:r>
            <a:r>
              <a:rPr lang="ru-RU" b="1" dirty="0"/>
              <a:t>. </a:t>
            </a:r>
            <a:r>
              <a:rPr lang="ru-RU" b="1" dirty="0" smtClean="0"/>
              <a:t>Типовые </a:t>
            </a:r>
            <a:r>
              <a:rPr lang="ru-RU" b="1" dirty="0"/>
              <a:t>ошибки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Экономическая часть.</a:t>
            </a:r>
          </a:p>
          <a:p>
            <a:r>
              <a:rPr lang="ru-RU" sz="3200" b="1" dirty="0" smtClean="0"/>
              <a:t>Организационная часть.</a:t>
            </a:r>
          </a:p>
          <a:p>
            <a:pPr lvl="1"/>
            <a:r>
              <a:rPr lang="ru-RU" sz="2800" dirty="0"/>
              <a:t>Оформление не соответствует остальным </a:t>
            </a:r>
            <a:r>
              <a:rPr lang="ru-RU" sz="2800" dirty="0" smtClean="0"/>
              <a:t>частям </a:t>
            </a:r>
            <a:r>
              <a:rPr lang="ru-RU" sz="2800" dirty="0"/>
              <a:t>дипломной работы</a:t>
            </a:r>
            <a:r>
              <a:rPr lang="ru-RU" sz="2800" dirty="0" smtClean="0"/>
              <a:t>.</a:t>
            </a:r>
            <a:endParaRPr lang="ru-RU" sz="2800" dirty="0"/>
          </a:p>
          <a:p>
            <a:pPr lvl="1"/>
            <a:r>
              <a:rPr lang="ru-RU" sz="2800" dirty="0"/>
              <a:t>В тексте встречается чужая тема </a:t>
            </a:r>
            <a:r>
              <a:rPr lang="ru-RU" sz="2800" dirty="0" smtClean="0"/>
              <a:t>дипломной </a:t>
            </a:r>
            <a:r>
              <a:rPr lang="ru-RU" sz="2800" dirty="0"/>
              <a:t>работы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371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даты для студентов группы 11-МОА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8 июня – начало дипломного проектирования</a:t>
            </a:r>
          </a:p>
          <a:p>
            <a:r>
              <a:rPr lang="ru-RU" sz="3600" dirty="0" smtClean="0"/>
              <a:t>24 июня – защита диплома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13669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Объем </a:t>
            </a:r>
            <a:r>
              <a:rPr lang="ru-RU" sz="3200" b="1" dirty="0" smtClean="0"/>
              <a:t>1-2 страницы</a:t>
            </a:r>
            <a:r>
              <a:rPr lang="ru-RU" sz="3200" b="1" dirty="0"/>
              <a:t>.</a:t>
            </a:r>
          </a:p>
          <a:p>
            <a:r>
              <a:rPr lang="ru-RU" sz="3200" b="1" dirty="0" smtClean="0"/>
              <a:t>Итоги </a:t>
            </a:r>
            <a:r>
              <a:rPr lang="ru-RU" sz="3200" b="1" dirty="0"/>
              <a:t>выполненной работы.</a:t>
            </a:r>
          </a:p>
          <a:p>
            <a:r>
              <a:rPr lang="ru-RU" sz="3200" b="1" dirty="0" smtClean="0"/>
              <a:t>Ссылки </a:t>
            </a:r>
            <a:r>
              <a:rPr lang="ru-RU" sz="3200" b="1" dirty="0"/>
              <a:t>на собственные публикации, </a:t>
            </a:r>
            <a:r>
              <a:rPr lang="ru-RU" sz="3200" b="1" dirty="0" smtClean="0"/>
              <a:t>заявку </a:t>
            </a:r>
            <a:r>
              <a:rPr lang="ru-RU" sz="3200" b="1" dirty="0"/>
              <a:t>и акт внедрения.</a:t>
            </a:r>
          </a:p>
          <a:p>
            <a:r>
              <a:rPr lang="ru-RU" sz="3200" b="1" dirty="0" smtClean="0"/>
              <a:t>Выводы</a:t>
            </a:r>
            <a:r>
              <a:rPr lang="ru-RU" sz="3200" b="1" dirty="0"/>
              <a:t>.</a:t>
            </a:r>
          </a:p>
          <a:p>
            <a:r>
              <a:rPr lang="ru-RU" sz="3200" b="1" dirty="0" smtClean="0"/>
              <a:t>Перспективы </a:t>
            </a:r>
            <a:r>
              <a:rPr lang="ru-RU" sz="3200" b="1" dirty="0"/>
              <a:t>дальнейшего развития </a:t>
            </a:r>
            <a:r>
              <a:rPr lang="ru-RU" sz="3200" b="1" dirty="0" smtClean="0"/>
              <a:t>работы.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021457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СПИСОК ЛИТЕРАТУРЫ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256584"/>
          </a:xfrm>
        </p:spPr>
        <p:txBody>
          <a:bodyPr>
            <a:noAutofit/>
          </a:bodyPr>
          <a:lstStyle/>
          <a:p>
            <a:r>
              <a:rPr lang="ru-RU" sz="2800" b="1" dirty="0"/>
              <a:t>Оформленный список </a:t>
            </a:r>
            <a:r>
              <a:rPr lang="ru-RU" sz="2800" b="1" dirty="0" smtClean="0"/>
              <a:t>АКТУАЛЬНОЙ (год </a:t>
            </a:r>
            <a:r>
              <a:rPr lang="ru-RU" sz="2800" b="1" dirty="0"/>
              <a:t>издания </a:t>
            </a:r>
            <a:r>
              <a:rPr lang="ru-RU" sz="2800" b="1" dirty="0" smtClean="0"/>
              <a:t>≥ 2009) </a:t>
            </a:r>
            <a:r>
              <a:rPr lang="ru-RU" sz="2800" b="1" dirty="0"/>
              <a:t>литературы использованной (на все </a:t>
            </a:r>
            <a:r>
              <a:rPr lang="ru-RU" sz="2800" b="1" dirty="0" smtClean="0"/>
              <a:t>источники </a:t>
            </a:r>
            <a:r>
              <a:rPr lang="ru-RU" sz="2800" b="1" dirty="0"/>
              <a:t>должны быть ссылки в тексте) при </a:t>
            </a:r>
            <a:r>
              <a:rPr lang="ru-RU" sz="2800" b="1" dirty="0" smtClean="0"/>
              <a:t>написании </a:t>
            </a:r>
            <a:r>
              <a:rPr lang="ru-RU" sz="2800" b="1" dirty="0"/>
              <a:t>пояснительной записки:</a:t>
            </a:r>
          </a:p>
          <a:p>
            <a:r>
              <a:rPr lang="ru-RU" sz="2800" b="1" dirty="0" smtClean="0"/>
              <a:t>Фундаментальные </a:t>
            </a:r>
            <a:r>
              <a:rPr lang="ru-RU" sz="2800" b="1" dirty="0"/>
              <a:t>труды всегда актуальны.</a:t>
            </a:r>
          </a:p>
          <a:p>
            <a:r>
              <a:rPr lang="ru-RU" sz="2800" b="1" dirty="0" smtClean="0"/>
              <a:t>Книги</a:t>
            </a:r>
            <a:r>
              <a:rPr lang="ru-RU" sz="2800" b="1" dirty="0"/>
              <a:t>.</a:t>
            </a:r>
          </a:p>
          <a:p>
            <a:r>
              <a:rPr lang="ru-RU" sz="2800" b="1" dirty="0" smtClean="0"/>
              <a:t>Журналы</a:t>
            </a:r>
            <a:r>
              <a:rPr lang="ru-RU" sz="2800" b="1" dirty="0"/>
              <a:t>.</a:t>
            </a:r>
          </a:p>
          <a:p>
            <a:r>
              <a:rPr lang="ru-RU" sz="2800" b="1" dirty="0" smtClean="0"/>
              <a:t>Источники </a:t>
            </a:r>
            <a:r>
              <a:rPr lang="ru-RU" sz="2800" b="1" dirty="0"/>
              <a:t>сети Интернет.</a:t>
            </a:r>
          </a:p>
          <a:p>
            <a:r>
              <a:rPr lang="ru-RU" sz="2800" b="1" dirty="0" smtClean="0"/>
              <a:t>Законы</a:t>
            </a:r>
            <a:r>
              <a:rPr lang="ru-RU" sz="2800" b="1" dirty="0"/>
              <a:t>, ГОСТЫ и т.д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590714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СПИСОК ЛИТЕРАТУРЫ.</a:t>
            </a:r>
            <a:br>
              <a:rPr lang="ru-RU" b="1" dirty="0"/>
            </a:br>
            <a:r>
              <a:rPr lang="ru-RU" dirty="0"/>
              <a:t>Типовые </a:t>
            </a:r>
            <a:r>
              <a:rPr lang="ru-RU" dirty="0" smtClean="0"/>
              <a:t>ошибки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Ссылки в тексте отсутствуют (полностью </a:t>
            </a:r>
            <a:r>
              <a:rPr lang="ru-RU" sz="2800" b="1" dirty="0" smtClean="0"/>
              <a:t>или </a:t>
            </a:r>
            <a:r>
              <a:rPr lang="ru-RU" sz="2800" b="1" dirty="0"/>
              <a:t>частично), указывают на </a:t>
            </a:r>
            <a:r>
              <a:rPr lang="ru-RU" sz="2800" b="1" dirty="0" smtClean="0"/>
              <a:t>неподходящую </a:t>
            </a:r>
            <a:r>
              <a:rPr lang="ru-RU" sz="2800" b="1" dirty="0"/>
              <a:t>литературу</a:t>
            </a:r>
            <a:r>
              <a:rPr lang="ru-RU" sz="2800" b="1" dirty="0" smtClean="0"/>
              <a:t>.</a:t>
            </a:r>
            <a:endParaRPr lang="ru-RU" sz="2800" b="1" dirty="0"/>
          </a:p>
          <a:p>
            <a:r>
              <a:rPr lang="ru-RU" sz="2800" b="1" dirty="0"/>
              <a:t>Много устаревшей литературы в списке</a:t>
            </a:r>
            <a:r>
              <a:rPr lang="ru-RU" sz="2800" b="1" dirty="0" smtClean="0"/>
              <a:t>.</a:t>
            </a:r>
            <a:endParaRPr lang="ru-RU" sz="2800" b="1" dirty="0"/>
          </a:p>
          <a:p>
            <a:r>
              <a:rPr lang="ru-RU" sz="2800" b="1" dirty="0"/>
              <a:t>В списке нет статей в журналах и </a:t>
            </a:r>
            <a:r>
              <a:rPr lang="ru-RU" sz="2800" b="1" dirty="0" smtClean="0"/>
              <a:t>сборниках.</a:t>
            </a:r>
            <a:endParaRPr lang="ru-RU" sz="2800" b="1" dirty="0"/>
          </a:p>
          <a:p>
            <a:r>
              <a:rPr lang="ru-RU" sz="2800" b="1" dirty="0"/>
              <a:t>Неправильное оформление ссылок на </a:t>
            </a:r>
            <a:r>
              <a:rPr lang="ru-RU" sz="2800" b="1" dirty="0" smtClean="0"/>
              <a:t>интернет </a:t>
            </a:r>
            <a:r>
              <a:rPr lang="ru-RU" sz="2800" b="1" dirty="0"/>
              <a:t>источники</a:t>
            </a:r>
            <a:r>
              <a:rPr lang="ru-RU" sz="2800" b="1" dirty="0" smtClean="0"/>
              <a:t>.</a:t>
            </a:r>
            <a:endParaRPr lang="ru-RU" sz="2800" b="1" dirty="0"/>
          </a:p>
          <a:p>
            <a:r>
              <a:rPr lang="ru-RU" sz="2800" b="1" dirty="0"/>
              <a:t>Ссылки на ресурсы типа </a:t>
            </a:r>
            <a:r>
              <a:rPr lang="ru-RU" sz="2800" b="1" dirty="0" err="1" smtClean="0"/>
              <a:t>Wikipedia</a:t>
            </a:r>
            <a:r>
              <a:rPr lang="ru-RU" sz="2800" b="1" dirty="0" smtClean="0"/>
              <a:t> и форумов.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7161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СПИСОК ЛИТЕРАТУРЫ.</a:t>
            </a:r>
            <a:br>
              <a:rPr lang="ru-RU" b="1" dirty="0"/>
            </a:br>
            <a:r>
              <a:rPr lang="ru-RU" b="1" dirty="0"/>
              <a:t>Дополнения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По тексту и в списке литературы </a:t>
            </a:r>
            <a:r>
              <a:rPr lang="ru-RU" sz="3200" b="1" dirty="0" smtClean="0"/>
              <a:t>инициалы </a:t>
            </a:r>
            <a:r>
              <a:rPr lang="ru-RU" sz="3200" b="1" dirty="0"/>
              <a:t>должны находится на одной </a:t>
            </a:r>
            <a:r>
              <a:rPr lang="ru-RU" sz="3200" b="1" dirty="0" smtClean="0"/>
              <a:t>строке </a:t>
            </a:r>
            <a:r>
              <a:rPr lang="ru-RU" sz="3200" b="1" dirty="0"/>
              <a:t>с фамилией.</a:t>
            </a:r>
          </a:p>
          <a:p>
            <a:r>
              <a:rPr lang="ru-RU" sz="3200" b="1" dirty="0" smtClean="0"/>
              <a:t>Список </a:t>
            </a:r>
            <a:r>
              <a:rPr lang="ru-RU" sz="3200" b="1" dirty="0"/>
              <a:t>литературы сортируется по </a:t>
            </a:r>
            <a:r>
              <a:rPr lang="ru-RU" sz="3200" b="1" dirty="0" smtClean="0"/>
              <a:t>алфавиту</a:t>
            </a:r>
            <a:r>
              <a:rPr lang="ru-RU" sz="3200" b="1" dirty="0"/>
              <a:t>. Сначала русскоязычные </a:t>
            </a:r>
            <a:r>
              <a:rPr lang="ru-RU" sz="3200" b="1" dirty="0" smtClean="0"/>
              <a:t>источники</a:t>
            </a:r>
            <a:r>
              <a:rPr lang="ru-RU" sz="3200" b="1" dirty="0"/>
              <a:t>, потом остальные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r>
              <a:rPr lang="ru-RU" sz="3200" b="1" dirty="0"/>
              <a:t>Примеры ссылок на литературу в </a:t>
            </a:r>
            <a:r>
              <a:rPr lang="ru-RU" sz="3200" b="1" dirty="0" smtClean="0"/>
              <a:t>тексте [2</a:t>
            </a:r>
            <a:r>
              <a:rPr lang="ru-RU" sz="3200" b="1" dirty="0"/>
              <a:t>], [</a:t>
            </a:r>
            <a:r>
              <a:rPr lang="ru-RU" sz="3200" b="1" dirty="0" smtClean="0"/>
              <a:t>4-6</a:t>
            </a:r>
            <a:r>
              <a:rPr lang="ru-RU" sz="3200" b="1" dirty="0"/>
              <a:t>], [</a:t>
            </a:r>
            <a:r>
              <a:rPr lang="ru-RU" sz="3200" b="1" smtClean="0"/>
              <a:t>2, 4-6</a:t>
            </a:r>
            <a:r>
              <a:rPr lang="ru-RU" sz="3200" b="1" dirty="0" smtClean="0"/>
              <a:t>].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62766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Оформление записки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876800"/>
          </a:xfrm>
        </p:spPr>
        <p:txBody>
          <a:bodyPr>
            <a:normAutofit/>
          </a:bodyPr>
          <a:lstStyle/>
          <a:p>
            <a:r>
              <a:rPr lang="ru-RU" sz="3200" b="1" dirty="0"/>
              <a:t>Использовать учебное пособие: </a:t>
            </a:r>
            <a:r>
              <a:rPr lang="ru-RU" sz="3200" b="1" dirty="0" smtClean="0"/>
              <a:t>«Оформление текстовых документов» (</a:t>
            </a:r>
            <a:r>
              <a:rPr lang="en-US" sz="3200" b="1" dirty="0">
                <a:hlinkClick r:id="rId2"/>
              </a:rPr>
              <a:t>http://</a:t>
            </a:r>
            <a:r>
              <a:rPr lang="en-US" sz="3200" b="1" dirty="0" smtClean="0">
                <a:hlinkClick r:id="rId2"/>
              </a:rPr>
              <a:t>iipo.tu-bryansk.ru/pub/Azarchenkov/Informatika/DnevnoeOtdelenie/Semestr_1/RGR/eTD.pdf</a:t>
            </a:r>
            <a:r>
              <a:rPr lang="ru-RU" sz="3200" b="1" dirty="0" smtClean="0"/>
              <a:t>)</a:t>
            </a:r>
            <a:endParaRPr lang="ru-RU" sz="3200" b="1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528031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Презентация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Титульный лист</a:t>
            </a:r>
          </a:p>
          <a:p>
            <a:r>
              <a:rPr lang="ru-RU" dirty="0" smtClean="0"/>
              <a:t>Цель </a:t>
            </a:r>
            <a:r>
              <a:rPr lang="ru-RU" dirty="0" smtClean="0"/>
              <a:t>и з</a:t>
            </a:r>
            <a:r>
              <a:rPr lang="ru-RU" dirty="0" smtClean="0"/>
              <a:t>адачи</a:t>
            </a:r>
            <a:endParaRPr lang="ru-RU" dirty="0" smtClean="0"/>
          </a:p>
          <a:p>
            <a:r>
              <a:rPr lang="ru-RU" dirty="0" smtClean="0"/>
              <a:t>Функциональная модель или описание предметной области</a:t>
            </a:r>
          </a:p>
          <a:p>
            <a:r>
              <a:rPr lang="ru-RU" smtClean="0"/>
              <a:t>Математическая часть*</a:t>
            </a:r>
            <a:endParaRPr lang="ru-RU" dirty="0" smtClean="0"/>
          </a:p>
          <a:p>
            <a:r>
              <a:rPr lang="ru-RU" dirty="0" smtClean="0"/>
              <a:t>Архитектура приложения</a:t>
            </a:r>
          </a:p>
          <a:p>
            <a:r>
              <a:rPr lang="ru-RU" dirty="0" smtClean="0"/>
              <a:t>Структура БД</a:t>
            </a:r>
          </a:p>
          <a:p>
            <a:r>
              <a:rPr lang="ru-RU" dirty="0" smtClean="0"/>
              <a:t>Проектные модели</a:t>
            </a:r>
          </a:p>
          <a:p>
            <a:r>
              <a:rPr lang="ru-RU" dirty="0" smtClean="0"/>
              <a:t>Интерфейсы </a:t>
            </a:r>
            <a:r>
              <a:rPr lang="ru-RU" dirty="0" smtClean="0"/>
              <a:t>программы</a:t>
            </a:r>
            <a:endParaRPr lang="en-US" dirty="0" smtClean="0"/>
          </a:p>
          <a:p>
            <a:r>
              <a:rPr lang="ru-RU" dirty="0" smtClean="0"/>
              <a:t>Экспериментальная часть*</a:t>
            </a:r>
            <a:endParaRPr lang="ru-RU" dirty="0" smtClean="0"/>
          </a:p>
          <a:p>
            <a:r>
              <a:rPr lang="ru-RU" dirty="0" smtClean="0"/>
              <a:t>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999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Презентация. Оформление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Минимум текста на слайдах.</a:t>
            </a:r>
          </a:p>
          <a:p>
            <a:r>
              <a:rPr lang="ru-RU" dirty="0" smtClean="0"/>
              <a:t>Надписи и рисунки должны быть четкими и хорошо читаемыми.</a:t>
            </a:r>
          </a:p>
          <a:p>
            <a:r>
              <a:rPr lang="ru-RU" dirty="0" smtClean="0"/>
              <a:t>Фон презентации – светлый. Надписи – темные. Презентация должна быть хорошо читаема, и не сливаться на проекторе в 413-й аудитории. Лучше проверить заранее.</a:t>
            </a:r>
          </a:p>
          <a:p>
            <a:r>
              <a:rPr lang="ru-RU" dirty="0" smtClean="0"/>
              <a:t>Презентация распечатывается и раздается экземпляр каждому члену комиссии (5 экземпляров).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83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нужно сделать до защиты</a:t>
            </a:r>
            <a:r>
              <a:rPr lang="en-US" b="1" dirty="0" smtClean="0"/>
              <a:t>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Подойти </a:t>
            </a:r>
            <a:r>
              <a:rPr lang="ru-RU" sz="3200" b="1" dirty="0" smtClean="0"/>
              <a:t>в </a:t>
            </a:r>
            <a:r>
              <a:rPr lang="ru-RU" sz="3200" b="1" dirty="0"/>
              <a:t>412 к Захаровой Татьяне </a:t>
            </a:r>
            <a:r>
              <a:rPr lang="ru-RU" sz="3200" b="1" dirty="0" smtClean="0"/>
              <a:t>Николаевне</a:t>
            </a:r>
            <a:r>
              <a:rPr lang="ru-RU" sz="3200" b="1" dirty="0"/>
              <a:t>: принести </a:t>
            </a:r>
          </a:p>
          <a:p>
            <a:pPr lvl="1"/>
            <a:r>
              <a:rPr lang="ru-RU" sz="2800" dirty="0"/>
              <a:t>названия курсовых </a:t>
            </a:r>
          </a:p>
          <a:p>
            <a:pPr lvl="1"/>
            <a:r>
              <a:rPr lang="ru-RU" sz="2800" dirty="0"/>
              <a:t>работ и сверить </a:t>
            </a:r>
          </a:p>
          <a:p>
            <a:pPr lvl="1"/>
            <a:r>
              <a:rPr lang="ru-RU" sz="2800" dirty="0"/>
              <a:t>ФИО и оценки.</a:t>
            </a:r>
          </a:p>
          <a:p>
            <a:r>
              <a:rPr lang="ru-RU" sz="3200" b="1" dirty="0" smtClean="0"/>
              <a:t>Полностью разработать программное обеспечение</a:t>
            </a:r>
          </a:p>
          <a:p>
            <a:r>
              <a:rPr lang="ru-RU" sz="3200" b="1" dirty="0" smtClean="0"/>
              <a:t>Написать пояснительную записку (</a:t>
            </a:r>
            <a:r>
              <a:rPr lang="en-US" sz="3200" b="1" dirty="0" smtClean="0"/>
              <a:t>~</a:t>
            </a:r>
            <a:r>
              <a:rPr lang="ru-RU" sz="3200" b="1" dirty="0" smtClean="0"/>
              <a:t>объем 55-65 страниц)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8648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нужно сделать до защиты</a:t>
            </a:r>
            <a:r>
              <a:rPr lang="en-US" b="1" dirty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Пройти </a:t>
            </a:r>
            <a:r>
              <a:rPr lang="ru-RU" sz="3200" b="1" dirty="0" err="1" smtClean="0"/>
              <a:t>нормоконтроль</a:t>
            </a:r>
            <a:r>
              <a:rPr lang="ru-RU" sz="3200" b="1" dirty="0" smtClean="0"/>
              <a:t> (</a:t>
            </a:r>
            <a:r>
              <a:rPr lang="ru-RU" sz="3200" b="1" dirty="0" err="1" smtClean="0"/>
              <a:t>нормонтролер</a:t>
            </a:r>
            <a:r>
              <a:rPr lang="ru-RU" sz="3200" b="1" dirty="0" smtClean="0"/>
              <a:t> – </a:t>
            </a:r>
            <a:r>
              <a:rPr lang="ru-RU" sz="3200" b="1" dirty="0" err="1" smtClean="0"/>
              <a:t>Азарченков</a:t>
            </a:r>
            <a:r>
              <a:rPr lang="ru-RU" sz="3200" b="1" dirty="0" smtClean="0"/>
              <a:t> А.А).</a:t>
            </a:r>
          </a:p>
          <a:p>
            <a:r>
              <a:rPr lang="ru-RU" sz="3200" b="1" dirty="0" smtClean="0"/>
              <a:t>Заполнить лист с заданием.</a:t>
            </a:r>
          </a:p>
          <a:p>
            <a:r>
              <a:rPr lang="ru-RU" sz="3200" b="1" dirty="0" smtClean="0"/>
              <a:t>Сделать презентацию.</a:t>
            </a:r>
          </a:p>
          <a:p>
            <a:r>
              <a:rPr lang="ru-RU" sz="3200" b="1" dirty="0" smtClean="0"/>
              <a:t>Подготовить доклад.</a:t>
            </a:r>
          </a:p>
          <a:p>
            <a:r>
              <a:rPr lang="ru-RU" sz="3200" b="1" dirty="0" smtClean="0"/>
              <a:t>Переплести пояснительную записку.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5230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нужно сделать до защиты</a:t>
            </a:r>
            <a:r>
              <a:rPr lang="en-US" b="1" dirty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Получить все подписи на титульном листе пояснительной записки.</a:t>
            </a:r>
          </a:p>
          <a:p>
            <a:r>
              <a:rPr lang="ru-RU" sz="3200" b="1" dirty="0"/>
              <a:t>Спланировать демонстрацию программного обеспечения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Распечатать раздаточный материал (презентация на листах </a:t>
            </a:r>
            <a:r>
              <a:rPr lang="en-US" sz="3200" b="1" dirty="0" smtClean="0"/>
              <a:t>A4).</a:t>
            </a:r>
            <a:endParaRPr lang="ru-RU" sz="3200" b="1" dirty="0" smtClean="0"/>
          </a:p>
          <a:p>
            <a:r>
              <a:rPr lang="ru-RU" sz="3200" b="1" dirty="0" smtClean="0"/>
              <a:t>Получить отзыв от дипломного руководителя.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72521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требуется на защите?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переплетенная записка</a:t>
            </a:r>
          </a:p>
          <a:p>
            <a:r>
              <a:rPr lang="ru-RU" sz="3200" b="1" dirty="0" smtClean="0"/>
              <a:t>разработанное </a:t>
            </a:r>
            <a:r>
              <a:rPr lang="ru-RU" sz="3200" b="1" dirty="0"/>
              <a:t>ПО, </a:t>
            </a:r>
          </a:p>
          <a:p>
            <a:r>
              <a:rPr lang="ru-RU" sz="3200" b="1" dirty="0"/>
              <a:t>презентация + раздаточный материал, </a:t>
            </a:r>
          </a:p>
          <a:p>
            <a:r>
              <a:rPr lang="ru-RU" sz="3200" b="1" dirty="0"/>
              <a:t>доклад, отзыв руководителя </a:t>
            </a:r>
            <a:endParaRPr lang="ru-RU" sz="3200" b="1" dirty="0" smtClean="0"/>
          </a:p>
          <a:p>
            <a:r>
              <a:rPr lang="ru-RU" sz="3200" b="1" dirty="0" smtClean="0"/>
              <a:t>приветствуется </a:t>
            </a:r>
            <a:r>
              <a:rPr lang="ru-RU" sz="3200" b="1" dirty="0"/>
              <a:t>заявка и акт </a:t>
            </a:r>
            <a:r>
              <a:rPr lang="ru-RU" sz="3200" b="1" dirty="0" smtClean="0"/>
              <a:t>внедрения.</a:t>
            </a:r>
            <a:endParaRPr lang="ru-RU" sz="3200" b="1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969329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Порядок защиты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300452" cy="48768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Представление председателем.</a:t>
            </a:r>
          </a:p>
          <a:p>
            <a:r>
              <a:rPr lang="ru-RU" sz="3200" b="1" dirty="0" smtClean="0"/>
              <a:t>Доклад 3-7 минут по презентации.</a:t>
            </a:r>
          </a:p>
          <a:p>
            <a:pPr marL="0" indent="0" algn="ctr">
              <a:buNone/>
            </a:pPr>
            <a:r>
              <a:rPr lang="ru-RU" sz="1600" dirty="0" smtClean="0"/>
              <a:t>(каждому члену комиссии – распечатка презентации)</a:t>
            </a:r>
          </a:p>
          <a:p>
            <a:r>
              <a:rPr lang="ru-RU" sz="3200" b="1" dirty="0" smtClean="0"/>
              <a:t>Демонстрация ПО 3-7 минут.</a:t>
            </a:r>
          </a:p>
          <a:p>
            <a:r>
              <a:rPr lang="ru-RU" sz="3200" b="1" dirty="0" smtClean="0"/>
              <a:t>Ответы на вопросы комиссии (возможно).</a:t>
            </a:r>
          </a:p>
          <a:p>
            <a:r>
              <a:rPr lang="ru-RU" sz="3200" b="1" dirty="0" smtClean="0"/>
              <a:t>Оглашение документов: полученные оценки, отзыв.</a:t>
            </a:r>
          </a:p>
          <a:p>
            <a:r>
              <a:rPr lang="ru-RU" sz="3200" b="1" dirty="0" smtClean="0"/>
              <a:t>Выступление желающих.</a:t>
            </a:r>
            <a:endParaRPr lang="ru-RU" sz="3200" b="1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380312" y="2087850"/>
            <a:ext cx="648072" cy="1485166"/>
          </a:xfrm>
          <a:prstGeom prst="rightBrace">
            <a:avLst>
              <a:gd name="adj1" fmla="val 31090"/>
              <a:gd name="adj2" fmla="val 50000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874550" y="2353379"/>
            <a:ext cx="12694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6-10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минут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57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Рекомендуемая структура доклада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Цель и задачи работы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r>
              <a:rPr lang="ru-RU" sz="3200" b="1" dirty="0"/>
              <a:t>Обоснование актуальности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r>
              <a:rPr lang="ru-RU" sz="3200" b="1" dirty="0"/>
              <a:t>Суть работы. Проектные решения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r>
              <a:rPr lang="ru-RU" sz="3200" b="1" dirty="0"/>
              <a:t>Полученные результаты и перспективы </a:t>
            </a:r>
            <a:r>
              <a:rPr lang="ru-RU" sz="3200" b="1" dirty="0" smtClean="0"/>
              <a:t>дальнейшего </a:t>
            </a:r>
            <a:r>
              <a:rPr lang="ru-RU" sz="3200" b="1" dirty="0"/>
              <a:t>развития работы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62683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Демонстрация ПО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Настольное приложение</a:t>
            </a:r>
          </a:p>
          <a:p>
            <a:pPr lvl="1"/>
            <a:r>
              <a:rPr lang="ru-RU" sz="2800" dirty="0" smtClean="0"/>
              <a:t>Демонстрация </a:t>
            </a:r>
            <a:r>
              <a:rPr lang="ru-RU" sz="2800" dirty="0"/>
              <a:t>через проектор </a:t>
            </a:r>
            <a:r>
              <a:rPr lang="ru-RU" sz="2800" dirty="0" smtClean="0"/>
              <a:t>c кафедрального компьютера</a:t>
            </a:r>
            <a:r>
              <a:rPr lang="ru-RU" sz="2800" dirty="0"/>
              <a:t>: заранее </a:t>
            </a:r>
            <a:r>
              <a:rPr lang="ru-RU" sz="2800" dirty="0" smtClean="0"/>
              <a:t>(</a:t>
            </a:r>
            <a:r>
              <a:rPr lang="ru-RU" sz="2800" dirty="0"/>
              <a:t>за день </a:t>
            </a:r>
            <a:r>
              <a:rPr lang="ru-RU" sz="2800" dirty="0" smtClean="0"/>
              <a:t>до </a:t>
            </a:r>
            <a:r>
              <a:rPr lang="ru-RU" sz="2800" dirty="0"/>
              <a:t>защиты) </a:t>
            </a:r>
            <a:r>
              <a:rPr lang="ru-RU" sz="2800" dirty="0" smtClean="0"/>
              <a:t>установить свою программу, при необходимости </a:t>
            </a:r>
            <a:r>
              <a:rPr lang="ru-RU" sz="2800" dirty="0"/>
              <a:t>настроить </a:t>
            </a:r>
            <a:r>
              <a:rPr lang="ru-RU" sz="2800" dirty="0" smtClean="0"/>
              <a:t>окружение; убедиться, </a:t>
            </a:r>
            <a:r>
              <a:rPr lang="ru-RU" sz="2800" dirty="0"/>
              <a:t>что всё </a:t>
            </a:r>
            <a:r>
              <a:rPr lang="ru-RU" sz="2800" dirty="0" smtClean="0"/>
              <a:t>работает.</a:t>
            </a:r>
            <a:endParaRPr lang="ru-RU" sz="2800" dirty="0"/>
          </a:p>
          <a:p>
            <a:pPr lvl="1"/>
            <a:r>
              <a:rPr lang="ru-RU" sz="2800" dirty="0" smtClean="0"/>
              <a:t>В </a:t>
            </a:r>
            <a:r>
              <a:rPr lang="ru-RU" sz="2800" dirty="0"/>
              <a:t>случае </a:t>
            </a:r>
            <a:r>
              <a:rPr lang="ru-RU" sz="2800" dirty="0" smtClean="0"/>
              <a:t>невозможности </a:t>
            </a:r>
            <a:r>
              <a:rPr lang="ru-RU" sz="2800" dirty="0"/>
              <a:t>настройки </a:t>
            </a:r>
            <a:r>
              <a:rPr lang="ru-RU" sz="2800" dirty="0" smtClean="0"/>
              <a:t>приложения </a:t>
            </a:r>
            <a:r>
              <a:rPr lang="ru-RU" sz="2800" dirty="0"/>
              <a:t>на кафедральном компьютере </a:t>
            </a:r>
            <a:r>
              <a:rPr lang="ru-RU" sz="2800" dirty="0" smtClean="0"/>
              <a:t>допускается </a:t>
            </a:r>
            <a:r>
              <a:rPr lang="ru-RU" sz="2800" dirty="0"/>
              <a:t>демонстрация со своего ноутбука </a:t>
            </a:r>
            <a:r>
              <a:rPr lang="ru-RU" sz="2800" dirty="0" smtClean="0"/>
              <a:t>(</a:t>
            </a:r>
            <a:r>
              <a:rPr lang="ru-RU" sz="2800" dirty="0"/>
              <a:t>должен быть выход </a:t>
            </a:r>
            <a:r>
              <a:rPr lang="ru-RU" sz="2800" dirty="0" smtClean="0"/>
              <a:t>VGA)</a:t>
            </a:r>
            <a:endParaRPr lang="ru-RU" sz="2800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166835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</TotalTime>
  <Words>869</Words>
  <Application>Microsoft Office PowerPoint</Application>
  <PresentationFormat>Экран (4:3)</PresentationFormat>
  <Paragraphs>132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Ясность</vt:lpstr>
      <vt:lpstr>Дипломное проектирование</vt:lpstr>
      <vt:lpstr>Основные даты для студентов группы 11-МОА</vt:lpstr>
      <vt:lpstr>Что нужно сделать до защиты?</vt:lpstr>
      <vt:lpstr>Что нужно сделать до защиты?</vt:lpstr>
      <vt:lpstr>Что нужно сделать до защиты?</vt:lpstr>
      <vt:lpstr>Что требуется на защите?</vt:lpstr>
      <vt:lpstr>Порядок защиты</vt:lpstr>
      <vt:lpstr>Рекомендуемая структура доклада</vt:lpstr>
      <vt:lpstr>Демонстрация ПО</vt:lpstr>
      <vt:lpstr>Демонстрация ПО</vt:lpstr>
      <vt:lpstr>Глобальные ошибки</vt:lpstr>
      <vt:lpstr>Внимание!</vt:lpstr>
      <vt:lpstr>ТИТУЛЬНЫЙ ЛИСТ</vt:lpstr>
      <vt:lpstr>ЗАДАНИЕ</vt:lpstr>
      <vt:lpstr>АННОТАЦИЯ</vt:lpstr>
      <vt:lpstr>ВВЕДЕНИЕ</vt:lpstr>
      <vt:lpstr>ВВЕДЕНИЕ. Типовые ошибки.</vt:lpstr>
      <vt:lpstr>ВВЕДЕНИЕ. Типовые ошибки.</vt:lpstr>
      <vt:lpstr>ДОПОЛНИТЕЛЬНЫЕ ЧАСТИ. Типовые ошибки.</vt:lpstr>
      <vt:lpstr>ЗАКЛЮЧЕНИЕ</vt:lpstr>
      <vt:lpstr>СПИСОК ЛИТЕРАТУРЫ</vt:lpstr>
      <vt:lpstr>СПИСОК ЛИТЕРАТУРЫ. Типовые ошибки</vt:lpstr>
      <vt:lpstr>СПИСОК ЛИТЕРАТУРЫ. Дополнения.</vt:lpstr>
      <vt:lpstr>Оформление записки</vt:lpstr>
      <vt:lpstr>Презентация</vt:lpstr>
      <vt:lpstr>Презентация. Оформление</vt:lpstr>
    </vt:vector>
  </TitlesOfParts>
  <Company>BSTU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Дипломное проектирование</dc:title>
  <dc:creator>Hassel</dc:creator>
  <cp:lastModifiedBy>Hassel</cp:lastModifiedBy>
  <cp:revision>28</cp:revision>
  <dcterms:created xsi:type="dcterms:W3CDTF">2015-06-03T08:20:42Z</dcterms:created>
  <dcterms:modified xsi:type="dcterms:W3CDTF">2015-06-05T07:49:05Z</dcterms:modified>
</cp:coreProperties>
</file>